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82" r:id="rId3"/>
    <p:sldId id="281" r:id="rId4"/>
    <p:sldId id="277" r:id="rId5"/>
    <p:sldId id="284" r:id="rId6"/>
    <p:sldId id="285" r:id="rId7"/>
    <p:sldId id="286" r:id="rId8"/>
    <p:sldId id="287" r:id="rId9"/>
    <p:sldId id="288" r:id="rId10"/>
    <p:sldId id="283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3100E-6A9B-48F6-93F0-B4C500AF9802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C79DB-AF74-45BE-BD53-655D7C74D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52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84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5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0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8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68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38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04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1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0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9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2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F15E7-67D2-4EF8-B2CE-97B8A1E48D4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99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c.callinfo.com/r/17t0e02zdh1ti&amp;eom" TargetMode="External"/><Relationship Id="rId2" Type="http://schemas.openxmlformats.org/officeDocument/2006/relationships/hyperlink" Target="mailto:tmoore@westar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67655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Monthly Update on 2018-2019 WRAP </a:t>
            </a:r>
            <a:r>
              <a:rPr lang="en-US" dirty="0"/>
              <a:t>Workplan</a:t>
            </a:r>
            <a:br>
              <a:rPr lang="en-US" dirty="0"/>
            </a:br>
            <a:r>
              <a:rPr lang="en-US" sz="4400" dirty="0" smtClean="0"/>
              <a:t>August 26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, 2020</a:t>
            </a:r>
            <a:br>
              <a:rPr lang="en-US" sz="4400" dirty="0" smtClean="0"/>
            </a:br>
            <a:r>
              <a:rPr lang="en-US" sz="4400" dirty="0" smtClean="0"/>
              <a:t>TSC and Work Group Co-Chairs Call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4376969"/>
            <a:ext cx="9144000" cy="1626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Tribal Data Workgroup</a:t>
            </a:r>
            <a:endParaRPr lang="en-US" dirty="0" smtClean="0"/>
          </a:p>
          <a:p>
            <a:pPr algn="l"/>
            <a:r>
              <a:rPr lang="en-US" dirty="0" smtClean="0"/>
              <a:t>Regional Technical Operations WG</a:t>
            </a:r>
          </a:p>
          <a:p>
            <a:pPr algn="l"/>
            <a:r>
              <a:rPr lang="en-US" dirty="0" smtClean="0"/>
              <a:t>Emission </a:t>
            </a:r>
            <a:r>
              <a:rPr lang="en-US" dirty="0" smtClean="0"/>
              <a:t>Inventory &amp; Modeling Protocol </a:t>
            </a:r>
            <a:r>
              <a:rPr lang="en-US" dirty="0" err="1" smtClean="0"/>
              <a:t>Sc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356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Progress by </a:t>
            </a:r>
            <a:r>
              <a:rPr lang="en-US" dirty="0" smtClean="0">
                <a:solidFill>
                  <a:schemeClr val="accent2"/>
                </a:solidFill>
              </a:rPr>
              <a:t>EI&amp;MP SC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Workplan Progress over the Last Month </a:t>
            </a:r>
          </a:p>
          <a:p>
            <a:pPr lvl="1"/>
            <a:r>
              <a:rPr lang="en-US" dirty="0" smtClean="0"/>
              <a:t>Double-counting and other issues with first model runs reported.</a:t>
            </a:r>
          </a:p>
          <a:p>
            <a:pPr lvl="1"/>
            <a:r>
              <a:rPr lang="en-US" dirty="0" smtClean="0"/>
              <a:t>States reviewed Rep Base and 2028 OTB data for Model Reruns (2 separate review processes; 1 week turnarounds; primarily </a:t>
            </a:r>
            <a:r>
              <a:rPr lang="en-US" dirty="0" err="1" smtClean="0"/>
              <a:t>nonEGU</a:t>
            </a:r>
            <a:r>
              <a:rPr lang="en-US" dirty="0" smtClean="0"/>
              <a:t> and O&amp;G)</a:t>
            </a:r>
            <a:endParaRPr lang="en-US" dirty="0"/>
          </a:p>
          <a:p>
            <a:pPr lvl="1"/>
            <a:r>
              <a:rPr lang="en-US" dirty="0" smtClean="0"/>
              <a:t>States provided feedback to contractor regarding data corrections/changes.</a:t>
            </a:r>
          </a:p>
          <a:p>
            <a:r>
              <a:rPr lang="en-US" dirty="0" smtClean="0"/>
              <a:t>Workplan Tasks for the Next Two Months</a:t>
            </a:r>
          </a:p>
          <a:p>
            <a:pPr lvl="1"/>
            <a:r>
              <a:rPr lang="en-US" dirty="0" smtClean="0"/>
              <a:t>Contractor re-runs Rep Base and 2028 OTB</a:t>
            </a:r>
          </a:p>
          <a:p>
            <a:pPr lvl="1"/>
            <a:r>
              <a:rPr lang="en-US" dirty="0" smtClean="0"/>
              <a:t>States submit PAC2 emissions updates</a:t>
            </a:r>
          </a:p>
        </p:txBody>
      </p:sp>
    </p:spTree>
    <p:extLst>
      <p:ext uri="{BB962C8B-B14F-4D97-AF65-F5344CB8AC3E}">
        <p14:creationId xmlns:p14="http://schemas.microsoft.com/office/powerpoint/2010/main" val="189752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dirty="0" smtClean="0"/>
              <a:t>End of Workplan Progress Update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91508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Tribal Data Work Group</a:t>
            </a:r>
          </a:p>
        </p:txBody>
      </p:sp>
    </p:spTree>
    <p:extLst>
      <p:ext uri="{BB962C8B-B14F-4D97-AF65-F5344CB8AC3E}">
        <p14:creationId xmlns:p14="http://schemas.microsoft.com/office/powerpoint/2010/main" val="1192660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8453"/>
            <a:ext cx="10515600" cy="1325563"/>
          </a:xfrm>
        </p:spPr>
        <p:txBody>
          <a:bodyPr/>
          <a:lstStyle/>
          <a:p>
            <a:r>
              <a:rPr lang="en-US" dirty="0"/>
              <a:t>Upcoming Work by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Tribal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Data Work Group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013271"/>
              </p:ext>
            </p:extLst>
          </p:nvPr>
        </p:nvGraphicFramePr>
        <p:xfrm>
          <a:off x="838200" y="1409700"/>
          <a:ext cx="10515600" cy="544830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179826920"/>
                    </a:ext>
                  </a:extLst>
                </a:gridCol>
                <a:gridCol w="8610600">
                  <a:extLst>
                    <a:ext uri="{9D8B030D-6E8A-4147-A177-3AD203B41FA5}">
                      <a16:colId xmlns:a16="http://schemas.microsoft.com/office/drawing/2014/main" val="198314046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66CC"/>
                          </a:solidFill>
                          <a:effectLst/>
                          <a:latin typeface="+mn-lt"/>
                        </a:rPr>
                        <a:t>WRAP Tribal Data WG Workplan Results for Regional Haze and Modeling Update - Virtual Remote Meeting #4</a:t>
                      </a:r>
                      <a:endParaRPr lang="en-US" sz="2300">
                        <a:effectLst/>
                        <a:latin typeface="+mn-lt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704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300" b="1">
                          <a:solidFill>
                            <a:srgbClr val="0066CC"/>
                          </a:solidFill>
                          <a:effectLst/>
                          <a:latin typeface="+mn-lt"/>
                        </a:rPr>
                        <a:t>Date</a:t>
                      </a:r>
                      <a:endParaRPr lang="en-US" sz="2300">
                        <a:effectLst/>
                        <a:latin typeface="+mn-lt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>
                          <a:solidFill>
                            <a:srgbClr val="0099FF"/>
                          </a:solidFill>
                          <a:effectLst/>
                          <a:latin typeface="+mn-lt"/>
                        </a:rPr>
                        <a:t>Wednesday, September 2nd 2020</a:t>
                      </a:r>
                      <a:endParaRPr lang="en-US" sz="2300">
                        <a:effectLst/>
                        <a:latin typeface="+mn-lt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46916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300" b="1">
                          <a:solidFill>
                            <a:srgbClr val="0066CC"/>
                          </a:solidFill>
                          <a:effectLst/>
                          <a:latin typeface="+mn-lt"/>
                        </a:rPr>
                        <a:t>Time</a:t>
                      </a:r>
                      <a:endParaRPr lang="en-US" sz="2300">
                        <a:effectLst/>
                        <a:latin typeface="+mn-lt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300">
                          <a:solidFill>
                            <a:srgbClr val="0099FF"/>
                          </a:solidFill>
                          <a:effectLst/>
                          <a:latin typeface="+mn-lt"/>
                        </a:rPr>
                        <a:t>11:00 AM MDT  - 12:30 PM MDT</a:t>
                      </a:r>
                      <a:endParaRPr lang="de-DE" sz="2300">
                        <a:effectLst/>
                        <a:latin typeface="+mn-lt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30036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300" b="1">
                          <a:solidFill>
                            <a:srgbClr val="0066CC"/>
                          </a:solidFill>
                          <a:effectLst/>
                          <a:latin typeface="+mn-lt"/>
                        </a:rPr>
                        <a:t>Contact</a:t>
                      </a:r>
                      <a:endParaRPr lang="en-US" sz="2300">
                        <a:effectLst/>
                        <a:latin typeface="+mn-lt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solidFill>
                            <a:srgbClr val="0099FF"/>
                          </a:solidFill>
                          <a:effectLst/>
                          <a:latin typeface="+mn-lt"/>
                        </a:rPr>
                        <a:t>Tom Moore - </a:t>
                      </a:r>
                      <a:r>
                        <a:rPr lang="en-US" sz="2300" u="none" strike="noStrike" dirty="0" smtClean="0">
                          <a:solidFill>
                            <a:srgbClr val="CC0033"/>
                          </a:solidFill>
                          <a:effectLst/>
                          <a:latin typeface="+mn-lt"/>
                          <a:hlinkClick r:id="rId2"/>
                        </a:rPr>
                        <a:t>tmoore@westar.org</a:t>
                      </a:r>
                      <a:endParaRPr lang="en-US" sz="2300" dirty="0">
                        <a:effectLst/>
                        <a:latin typeface="+mn-lt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735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300" b="1" dirty="0">
                          <a:solidFill>
                            <a:srgbClr val="0066CC"/>
                          </a:solidFill>
                          <a:effectLst/>
                          <a:latin typeface="+mn-lt"/>
                        </a:rPr>
                        <a:t>Description</a:t>
                      </a:r>
                      <a:endParaRPr lang="en-US" sz="2300" dirty="0">
                        <a:effectLst/>
                        <a:latin typeface="+mn-lt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rgbClr val="0099FF"/>
                          </a:solidFill>
                          <a:effectLst/>
                          <a:latin typeface="+mn-lt"/>
                        </a:rPr>
                        <a:t>WRAP Tribal Data WG </a:t>
                      </a:r>
                      <a:r>
                        <a:rPr lang="en-US" sz="2300" b="1" dirty="0" err="1">
                          <a:solidFill>
                            <a:srgbClr val="0099FF"/>
                          </a:solidFill>
                          <a:effectLst/>
                          <a:latin typeface="+mn-lt"/>
                        </a:rPr>
                        <a:t>Workplan</a:t>
                      </a:r>
                      <a:r>
                        <a:rPr lang="en-US" sz="2300" b="1" dirty="0">
                          <a:solidFill>
                            <a:srgbClr val="0099FF"/>
                          </a:solidFill>
                          <a:effectLst/>
                          <a:latin typeface="+mn-lt"/>
                        </a:rPr>
                        <a:t> Results for Regional Haze and Modeling Update - Virtual Remote Meeting #4</a:t>
                      </a:r>
                      <a:br>
                        <a:rPr lang="en-US" sz="2300" b="1" dirty="0">
                          <a:solidFill>
                            <a:srgbClr val="0099FF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2300" b="1" dirty="0">
                          <a:solidFill>
                            <a:srgbClr val="0099FF"/>
                          </a:solidFill>
                          <a:effectLst/>
                          <a:latin typeface="+mn-lt"/>
                        </a:rPr>
                        <a:t>September 2, 2020</a:t>
                      </a:r>
                      <a:endParaRPr lang="en-US" sz="2300" dirty="0">
                        <a:effectLst/>
                        <a:latin typeface="+mn-lt"/>
                      </a:endParaRPr>
                    </a:p>
                    <a:p>
                      <a:r>
                        <a:rPr lang="en-US" sz="2300" b="1" dirty="0">
                          <a:solidFill>
                            <a:srgbClr val="0099FF"/>
                          </a:solidFill>
                          <a:effectLst/>
                          <a:latin typeface="+mn-lt"/>
                        </a:rPr>
                        <a:t>Step 1: Dial-In</a:t>
                      </a:r>
                      <a:r>
                        <a:rPr lang="en-US" sz="2300" dirty="0">
                          <a:solidFill>
                            <a:srgbClr val="0099FF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2300" dirty="0">
                          <a:solidFill>
                            <a:srgbClr val="0099FF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2300" dirty="0">
                          <a:solidFill>
                            <a:srgbClr val="0099FF"/>
                          </a:solidFill>
                          <a:effectLst/>
                          <a:latin typeface="+mn-lt"/>
                        </a:rPr>
                        <a:t>U.S. &amp; Canada: 800.768.2983</a:t>
                      </a:r>
                      <a:br>
                        <a:rPr lang="en-US" sz="2300" dirty="0">
                          <a:solidFill>
                            <a:srgbClr val="0099FF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2300" dirty="0">
                          <a:solidFill>
                            <a:srgbClr val="0099FF"/>
                          </a:solidFill>
                          <a:effectLst/>
                          <a:latin typeface="+mn-lt"/>
                        </a:rPr>
                        <a:t>Access Code: </a:t>
                      </a:r>
                      <a:r>
                        <a:rPr lang="en-US" sz="2300" dirty="0" smtClean="0">
                          <a:solidFill>
                            <a:srgbClr val="0099FF"/>
                          </a:solidFill>
                          <a:effectLst/>
                          <a:latin typeface="+mn-lt"/>
                        </a:rPr>
                        <a:t>6619876342</a:t>
                      </a:r>
                    </a:p>
                    <a:p>
                      <a:r>
                        <a:rPr lang="en-US" sz="2300" dirty="0">
                          <a:solidFill>
                            <a:srgbClr val="0099FF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2300" dirty="0">
                          <a:solidFill>
                            <a:srgbClr val="0099FF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2300" b="1" dirty="0">
                          <a:solidFill>
                            <a:srgbClr val="0099FF"/>
                          </a:solidFill>
                          <a:effectLst/>
                          <a:latin typeface="+mn-lt"/>
                        </a:rPr>
                        <a:t>Step 2: Web Login</a:t>
                      </a:r>
                      <a:r>
                        <a:rPr lang="en-US" sz="2300" dirty="0">
                          <a:solidFill>
                            <a:srgbClr val="0099FF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2300" dirty="0">
                          <a:solidFill>
                            <a:srgbClr val="0099FF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2300" dirty="0">
                          <a:solidFill>
                            <a:srgbClr val="CC0033"/>
                          </a:solidFill>
                          <a:effectLst/>
                          <a:latin typeface="+mn-lt"/>
                          <a:hlinkClick r:id="rId3"/>
                        </a:rPr>
                        <a:t>https://</a:t>
                      </a:r>
                      <a:r>
                        <a:rPr lang="en-US" sz="2300" dirty="0" smtClean="0">
                          <a:solidFill>
                            <a:srgbClr val="CC0033"/>
                          </a:solidFill>
                          <a:effectLst/>
                          <a:latin typeface="+mn-lt"/>
                          <a:hlinkClick r:id="rId3"/>
                        </a:rPr>
                        <a:t>cc.callinfo.com/r/17t0e02zdh1ti&amp;eom</a:t>
                      </a:r>
                      <a:r>
                        <a:rPr lang="en-US" sz="2300" dirty="0">
                          <a:solidFill>
                            <a:srgbClr val="0099FF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2300" dirty="0">
                          <a:solidFill>
                            <a:srgbClr val="0099FF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2300" dirty="0">
                          <a:solidFill>
                            <a:srgbClr val="0099FF"/>
                          </a:solidFill>
                          <a:effectLst/>
                          <a:latin typeface="+mn-lt"/>
                        </a:rPr>
                        <a:t>Agenda to be added</a:t>
                      </a:r>
                      <a:endParaRPr lang="en-US" sz="2300" dirty="0">
                        <a:effectLst/>
                        <a:latin typeface="+mn-lt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912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2043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Regional Technical Operations Work Group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585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Progress by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RTOWG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Workplan Progress over the Last Month </a:t>
            </a:r>
          </a:p>
          <a:p>
            <a:pPr lvl="1"/>
            <a:r>
              <a:rPr lang="en-US" dirty="0"/>
              <a:t>Weekly co-chair coordination calls</a:t>
            </a:r>
          </a:p>
          <a:p>
            <a:pPr lvl="1"/>
            <a:r>
              <a:rPr lang="en-US" dirty="0"/>
              <a:t>Weekly calls with Ramboll to keep track of modeling progress</a:t>
            </a:r>
          </a:p>
          <a:p>
            <a:pPr lvl="1"/>
            <a:r>
              <a:rPr lang="en-US" dirty="0"/>
              <a:t>New spec sheets for</a:t>
            </a:r>
          </a:p>
          <a:p>
            <a:pPr lvl="2"/>
            <a:r>
              <a:rPr lang="en-US" dirty="0"/>
              <a:t>Representative Baseline (‘RepBase2’) and 2028 On-the-Books (‘2028OTBa2’) </a:t>
            </a:r>
            <a:r>
              <a:rPr lang="en-US" dirty="0" err="1"/>
              <a:t>CAMx</a:t>
            </a:r>
            <a:r>
              <a:rPr lang="en-US" dirty="0"/>
              <a:t> Simulations</a:t>
            </a:r>
          </a:p>
          <a:p>
            <a:pPr lvl="2"/>
            <a:r>
              <a:rPr lang="en-US" dirty="0"/>
              <a:t>High-Level Source Apportionment (‘H-L SA’) Modeling Using the RepBase2 and 2028OTBa2 Emission Scenario</a:t>
            </a:r>
          </a:p>
          <a:p>
            <a:pPr lvl="1"/>
            <a:r>
              <a:rPr lang="en-US" dirty="0"/>
              <a:t>Emissions processing for RepBase2 and 2028OTBa2</a:t>
            </a:r>
          </a:p>
        </p:txBody>
      </p:sp>
    </p:spTree>
    <p:extLst>
      <p:ext uri="{BB962C8B-B14F-4D97-AF65-F5344CB8AC3E}">
        <p14:creationId xmlns:p14="http://schemas.microsoft.com/office/powerpoint/2010/main" val="2316992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Upcoming Work by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RTOWG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Generally speaking, the analytical tools to be developed from current modeling tasks (to be completed by mid-October) are</a:t>
            </a:r>
          </a:p>
          <a:p>
            <a:pPr lvl="1"/>
            <a:r>
              <a:rPr lang="en-US" dirty="0"/>
              <a:t>Three versions of future visibility projections</a:t>
            </a:r>
          </a:p>
          <a:p>
            <a:pPr lvl="2"/>
            <a:r>
              <a:rPr lang="en-US" dirty="0"/>
              <a:t>EPA default method on IMPROVE Most Impaired Days</a:t>
            </a:r>
          </a:p>
          <a:p>
            <a:pPr lvl="2"/>
            <a:r>
              <a:rPr lang="en-US" dirty="0"/>
              <a:t>EPA default method with fire impacts removed on IMPROVE Most Impaired Days</a:t>
            </a:r>
          </a:p>
          <a:p>
            <a:pPr lvl="2"/>
            <a:r>
              <a:rPr lang="en-US" dirty="0"/>
              <a:t>‘</a:t>
            </a:r>
            <a:r>
              <a:rPr lang="en-US" dirty="0" err="1"/>
              <a:t>ModMID</a:t>
            </a:r>
            <a:r>
              <a:rPr lang="en-US" dirty="0"/>
              <a:t>’, with </a:t>
            </a:r>
            <a:r>
              <a:rPr lang="en-US" dirty="0" err="1"/>
              <a:t>CAMx</a:t>
            </a:r>
            <a:r>
              <a:rPr lang="en-US" dirty="0"/>
              <a:t>-derived Most Impaired Days to isolate US anthropogenic contributions</a:t>
            </a:r>
          </a:p>
          <a:p>
            <a:pPr lvl="1"/>
            <a:r>
              <a:rPr lang="en-US" dirty="0"/>
              <a:t>Adjustments to the Uniform Rate of Progress Glidepath to account for </a:t>
            </a:r>
          </a:p>
          <a:p>
            <a:pPr lvl="2"/>
            <a:r>
              <a:rPr lang="en-US" dirty="0"/>
              <a:t>International anthropogenic contributions</a:t>
            </a:r>
          </a:p>
          <a:p>
            <a:pPr lvl="2"/>
            <a:r>
              <a:rPr lang="en-US" dirty="0"/>
              <a:t>Prescribed wildland fires</a:t>
            </a:r>
          </a:p>
        </p:txBody>
      </p:sp>
    </p:spTree>
    <p:extLst>
      <p:ext uri="{BB962C8B-B14F-4D97-AF65-F5344CB8AC3E}">
        <p14:creationId xmlns:p14="http://schemas.microsoft.com/office/powerpoint/2010/main" val="2177707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Upcoming Work by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RTOWG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Upcoming Tasks through Mid-October (dates are approximate)</a:t>
            </a:r>
          </a:p>
          <a:p>
            <a:pPr lvl="1"/>
            <a:r>
              <a:rPr lang="en-US" dirty="0"/>
              <a:t>RepBase2 and 2028OTBa2 emissions on TSS (9/11)</a:t>
            </a:r>
          </a:p>
          <a:p>
            <a:pPr lvl="1"/>
            <a:r>
              <a:rPr lang="en-US" dirty="0"/>
              <a:t>RepBase2 combined </a:t>
            </a:r>
            <a:r>
              <a:rPr lang="en-US" dirty="0" err="1"/>
              <a:t>CAMx</a:t>
            </a:r>
            <a:r>
              <a:rPr lang="en-US" dirty="0"/>
              <a:t> standard model and high-level source apportionment run (9/14)</a:t>
            </a:r>
          </a:p>
          <a:p>
            <a:pPr lvl="1"/>
            <a:r>
              <a:rPr lang="en-US" dirty="0"/>
              <a:t>2028OTBa2 standard model run (9/14)</a:t>
            </a:r>
          </a:p>
          <a:p>
            <a:pPr lvl="1"/>
            <a:r>
              <a:rPr lang="en-US" dirty="0"/>
              <a:t>RepBase2 and 2028OTBa2 model results on TSS (9/23)</a:t>
            </a:r>
          </a:p>
          <a:p>
            <a:pPr lvl="1"/>
            <a:r>
              <a:rPr lang="en-US" dirty="0"/>
              <a:t>2028OTBa2 high-level source apportionment run (10/1)</a:t>
            </a:r>
          </a:p>
          <a:p>
            <a:pPr lvl="1"/>
            <a:r>
              <a:rPr lang="en-US" dirty="0"/>
              <a:t>URP glidepath adjustment tool on TSS (10/9)</a:t>
            </a:r>
          </a:p>
          <a:p>
            <a:pPr lvl="1"/>
            <a:r>
              <a:rPr lang="en-US" dirty="0"/>
              <a:t>PAC2 modeling using revising 2028OTBa2 emissions (mid-October)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484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Upcoming Work by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RTOWG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Workplan Tasks by November</a:t>
            </a:r>
          </a:p>
          <a:p>
            <a:pPr lvl="1"/>
            <a:r>
              <a:rPr lang="en-US" dirty="0"/>
              <a:t>2028OTBa2 low-level source apportionment run</a:t>
            </a:r>
          </a:p>
          <a:p>
            <a:pPr lvl="2"/>
            <a:r>
              <a:rPr lang="en-US" dirty="0"/>
              <a:t>State-specific and Source Sector-specific contributions for WESTAR-WRAP states (not other states)</a:t>
            </a:r>
          </a:p>
          <a:p>
            <a:pPr lvl="1"/>
            <a:r>
              <a:rPr lang="en-US" dirty="0"/>
              <a:t>2028OTBa2 low-level source apportionment results on TSS</a:t>
            </a:r>
          </a:p>
          <a:p>
            <a:pPr lvl="1"/>
            <a:r>
              <a:rPr lang="en-US" dirty="0"/>
              <a:t>Finalization of dynamic modeling study</a:t>
            </a:r>
          </a:p>
          <a:p>
            <a:pPr lvl="1"/>
            <a:r>
              <a:rPr lang="en-US" dirty="0"/>
              <a:t>Fire sensitivity scenarios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035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2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Example methods for calculating relative response factors at CABI in Montana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424737-0851-4EC7-803F-295158C973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44" t="21021" r="9383" b="29369"/>
          <a:stretch/>
        </p:blipFill>
        <p:spPr>
          <a:xfrm>
            <a:off x="659026" y="1529082"/>
            <a:ext cx="11263993" cy="4805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350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3338</TotalTime>
  <Words>494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Monthly Update on 2018-2019 WRAP Workplan August 26th, 2020 TSC and Work Group Co-Chairs Call</vt:lpstr>
      <vt:lpstr>Tribal Data Work Group</vt:lpstr>
      <vt:lpstr>Upcoming Work by Tribal Data Work Group</vt:lpstr>
      <vt:lpstr>Regional Technical Operations Work Group</vt:lpstr>
      <vt:lpstr>Workplan Progress by RTOWG</vt:lpstr>
      <vt:lpstr>Upcoming Work by RTOWG</vt:lpstr>
      <vt:lpstr>Upcoming Work by RTOWG</vt:lpstr>
      <vt:lpstr>Upcoming Work by RTOWG</vt:lpstr>
      <vt:lpstr>Example methods for calculating relative response factors at CABI in Montana</vt:lpstr>
      <vt:lpstr>Workplan Progress by EI&amp;MP SC</vt:lpstr>
      <vt:lpstr>PowerPoint Presentation</vt:lpstr>
    </vt:vector>
  </TitlesOfParts>
  <Company>ADEQ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Update on 2018-2019 WRAP Workplan May 29th, 2019 TSC and Work Group Co-Chairs Call</dc:title>
  <dc:creator>Ryan C. Templeton</dc:creator>
  <cp:lastModifiedBy>Ryan Templeton</cp:lastModifiedBy>
  <cp:revision>74</cp:revision>
  <dcterms:created xsi:type="dcterms:W3CDTF">2019-05-28T14:18:48Z</dcterms:created>
  <dcterms:modified xsi:type="dcterms:W3CDTF">2020-08-25T14:30:38Z</dcterms:modified>
</cp:coreProperties>
</file>